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5.xml" ContentType="application/vnd.ms-office.drawingml.diagramDrawing+xml"/>
  <Override PartName="/ppt/diagrams/drawing4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2" r:id="rId1"/>
  </p:sldMasterIdLst>
  <p:notesMasterIdLst>
    <p:notesMasterId r:id="rId25"/>
  </p:notesMasterIdLst>
  <p:sldIdLst>
    <p:sldId id="256" r:id="rId2"/>
    <p:sldId id="270" r:id="rId3"/>
    <p:sldId id="267" r:id="rId4"/>
    <p:sldId id="259" r:id="rId5"/>
    <p:sldId id="271" r:id="rId6"/>
    <p:sldId id="277" r:id="rId7"/>
    <p:sldId id="273" r:id="rId8"/>
    <p:sldId id="278" r:id="rId9"/>
    <p:sldId id="272" r:id="rId10"/>
    <p:sldId id="283" r:id="rId11"/>
    <p:sldId id="279" r:id="rId12"/>
    <p:sldId id="284" r:id="rId13"/>
    <p:sldId id="282" r:id="rId14"/>
    <p:sldId id="285" r:id="rId15"/>
    <p:sldId id="286" r:id="rId16"/>
    <p:sldId id="287" r:id="rId17"/>
    <p:sldId id="288" r:id="rId18"/>
    <p:sldId id="289" r:id="rId19"/>
    <p:sldId id="292" r:id="rId20"/>
    <p:sldId id="293" r:id="rId21"/>
    <p:sldId id="291" r:id="rId22"/>
    <p:sldId id="290" r:id="rId23"/>
    <p:sldId id="266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Надежда" initials="Н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>
        <p:scale>
          <a:sx n="77" d="100"/>
          <a:sy n="77" d="100"/>
        </p:scale>
        <p:origin x="-1176" y="2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438F50-7416-487E-8C2E-10109051502D}" type="doc">
      <dgm:prSet loTypeId="urn:microsoft.com/office/officeart/2005/8/layout/hList7#1" loCatId="list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2F091BA-0A01-43EF-BA7C-3F989C33130C}">
      <dgm:prSet custT="1"/>
      <dgm:spPr/>
      <dgm:t>
        <a:bodyPr/>
        <a:lstStyle/>
        <a:p>
          <a:pPr rtl="0"/>
          <a:r>
            <a:rPr lang="ru-RU" sz="2200" b="1" dirty="0" smtClean="0"/>
            <a:t>Физическое развитие</a:t>
          </a:r>
          <a:endParaRPr lang="ru-RU" sz="2200" dirty="0"/>
        </a:p>
      </dgm:t>
    </dgm:pt>
    <dgm:pt modelId="{A05FB358-C902-4C05-BCEE-BF342AC40DF4}" type="parTrans" cxnId="{0F94A68D-E2DA-4ECA-8281-08CB7F5E5907}">
      <dgm:prSet/>
      <dgm:spPr/>
      <dgm:t>
        <a:bodyPr/>
        <a:lstStyle/>
        <a:p>
          <a:endParaRPr lang="ru-RU"/>
        </a:p>
      </dgm:t>
    </dgm:pt>
    <dgm:pt modelId="{DD4DAF24-0ABA-4A3A-8562-3B2605C98BF9}" type="sibTrans" cxnId="{0F94A68D-E2DA-4ECA-8281-08CB7F5E5907}">
      <dgm:prSet/>
      <dgm:spPr/>
      <dgm:t>
        <a:bodyPr/>
        <a:lstStyle/>
        <a:p>
          <a:endParaRPr lang="ru-RU"/>
        </a:p>
      </dgm:t>
    </dgm:pt>
    <dgm:pt modelId="{015188BD-BE0D-48A4-AA61-EA0E5582974E}" type="pres">
      <dgm:prSet presAssocID="{6B438F50-7416-487E-8C2E-10109051502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BB37B16-49C5-4E43-90AD-43FF80F92DC8}" type="pres">
      <dgm:prSet presAssocID="{6B438F50-7416-487E-8C2E-10109051502D}" presName="fgShape" presStyleLbl="fgShp" presStyleIdx="0" presStyleCnt="1" custFlipVert="1" custScaleX="6832" custScaleY="68620"/>
      <dgm:spPr/>
    </dgm:pt>
    <dgm:pt modelId="{D7CC07EF-785F-466F-BF8C-649DED577F69}" type="pres">
      <dgm:prSet presAssocID="{6B438F50-7416-487E-8C2E-10109051502D}" presName="linComp" presStyleCnt="0"/>
      <dgm:spPr/>
    </dgm:pt>
    <dgm:pt modelId="{A3FD5F49-69FC-42EB-B9DD-DA88B1FA6AA1}" type="pres">
      <dgm:prSet presAssocID="{F2F091BA-0A01-43EF-BA7C-3F989C33130C}" presName="compNode" presStyleCnt="0"/>
      <dgm:spPr/>
    </dgm:pt>
    <dgm:pt modelId="{DCBFB332-C3BB-4A1A-A226-0D5DDA62401A}" type="pres">
      <dgm:prSet presAssocID="{F2F091BA-0A01-43EF-BA7C-3F989C33130C}" presName="bkgdShape" presStyleLbl="node1" presStyleIdx="0" presStyleCnt="1"/>
      <dgm:spPr/>
      <dgm:t>
        <a:bodyPr/>
        <a:lstStyle/>
        <a:p>
          <a:endParaRPr lang="ru-RU"/>
        </a:p>
      </dgm:t>
    </dgm:pt>
    <dgm:pt modelId="{4A66E1D6-3FAD-4DA6-B14C-28A8C7CF3D50}" type="pres">
      <dgm:prSet presAssocID="{F2F091BA-0A01-43EF-BA7C-3F989C33130C}" presName="nodeTx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368DDF-0FB1-4381-8EEA-F9B195D8A1EF}" type="pres">
      <dgm:prSet presAssocID="{F2F091BA-0A01-43EF-BA7C-3F989C33130C}" presName="invisiNode" presStyleLbl="node1" presStyleIdx="0" presStyleCnt="1"/>
      <dgm:spPr/>
    </dgm:pt>
    <dgm:pt modelId="{243B2808-3257-403A-8654-FB7BEEA70BAC}" type="pres">
      <dgm:prSet presAssocID="{F2F091BA-0A01-43EF-BA7C-3F989C33130C}" presName="imagNode" presStyleLbl="fgImgPlace1" presStyleIdx="0" presStyleCnt="1" custLinFactX="335930" custLinFactNeighborX="400000" custLinFactNeighborY="53208"/>
      <dgm:spPr/>
    </dgm:pt>
  </dgm:ptLst>
  <dgm:cxnLst>
    <dgm:cxn modelId="{0F94A68D-E2DA-4ECA-8281-08CB7F5E5907}" srcId="{6B438F50-7416-487E-8C2E-10109051502D}" destId="{F2F091BA-0A01-43EF-BA7C-3F989C33130C}" srcOrd="0" destOrd="0" parTransId="{A05FB358-C902-4C05-BCEE-BF342AC40DF4}" sibTransId="{DD4DAF24-0ABA-4A3A-8562-3B2605C98BF9}"/>
    <dgm:cxn modelId="{F151AFA1-8C55-49E1-AF46-4B566DAD16C4}" type="presOf" srcId="{F2F091BA-0A01-43EF-BA7C-3F989C33130C}" destId="{4A66E1D6-3FAD-4DA6-B14C-28A8C7CF3D50}" srcOrd="1" destOrd="0" presId="urn:microsoft.com/office/officeart/2005/8/layout/hList7#1"/>
    <dgm:cxn modelId="{FD005174-8D2F-4709-BB9A-E10625825282}" type="presOf" srcId="{F2F091BA-0A01-43EF-BA7C-3F989C33130C}" destId="{DCBFB332-C3BB-4A1A-A226-0D5DDA62401A}" srcOrd="0" destOrd="0" presId="urn:microsoft.com/office/officeart/2005/8/layout/hList7#1"/>
    <dgm:cxn modelId="{937C7F63-0D1C-438A-8E1A-4B760868D0BC}" type="presOf" srcId="{6B438F50-7416-487E-8C2E-10109051502D}" destId="{015188BD-BE0D-48A4-AA61-EA0E5582974E}" srcOrd="0" destOrd="0" presId="urn:microsoft.com/office/officeart/2005/8/layout/hList7#1"/>
    <dgm:cxn modelId="{F35FF8DC-EE0A-4BB7-955C-0496B790A4CB}" type="presParOf" srcId="{015188BD-BE0D-48A4-AA61-EA0E5582974E}" destId="{CBB37B16-49C5-4E43-90AD-43FF80F92DC8}" srcOrd="0" destOrd="0" presId="urn:microsoft.com/office/officeart/2005/8/layout/hList7#1"/>
    <dgm:cxn modelId="{294AB713-0D75-4347-9A56-7D9837AACB3E}" type="presParOf" srcId="{015188BD-BE0D-48A4-AA61-EA0E5582974E}" destId="{D7CC07EF-785F-466F-BF8C-649DED577F69}" srcOrd="1" destOrd="0" presId="urn:microsoft.com/office/officeart/2005/8/layout/hList7#1"/>
    <dgm:cxn modelId="{A91FAB1B-1973-4997-BE2D-7497657E5448}" type="presParOf" srcId="{D7CC07EF-785F-466F-BF8C-649DED577F69}" destId="{A3FD5F49-69FC-42EB-B9DD-DA88B1FA6AA1}" srcOrd="0" destOrd="0" presId="urn:microsoft.com/office/officeart/2005/8/layout/hList7#1"/>
    <dgm:cxn modelId="{154F5A50-85A4-4CD9-94B2-50BFD36B41ED}" type="presParOf" srcId="{A3FD5F49-69FC-42EB-B9DD-DA88B1FA6AA1}" destId="{DCBFB332-C3BB-4A1A-A226-0D5DDA62401A}" srcOrd="0" destOrd="0" presId="urn:microsoft.com/office/officeart/2005/8/layout/hList7#1"/>
    <dgm:cxn modelId="{7CE59C7A-D71E-4750-B929-7E6BEC9D5421}" type="presParOf" srcId="{A3FD5F49-69FC-42EB-B9DD-DA88B1FA6AA1}" destId="{4A66E1D6-3FAD-4DA6-B14C-28A8C7CF3D50}" srcOrd="1" destOrd="0" presId="urn:microsoft.com/office/officeart/2005/8/layout/hList7#1"/>
    <dgm:cxn modelId="{B36BF4DC-BED7-4C3E-AEF9-0C5FB08D5450}" type="presParOf" srcId="{A3FD5F49-69FC-42EB-B9DD-DA88B1FA6AA1}" destId="{7D368DDF-0FB1-4381-8EEA-F9B195D8A1EF}" srcOrd="2" destOrd="0" presId="urn:microsoft.com/office/officeart/2005/8/layout/hList7#1"/>
    <dgm:cxn modelId="{B2E85DE9-A229-4600-A552-D47A7D140B67}" type="presParOf" srcId="{A3FD5F49-69FC-42EB-B9DD-DA88B1FA6AA1}" destId="{243B2808-3257-403A-8654-FB7BEEA70BAC}" srcOrd="3" destOrd="0" presId="urn:microsoft.com/office/officeart/2005/8/layout/hList7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B539FB-8D56-4C53-B665-219D8A0AB19A}" type="doc">
      <dgm:prSet loTypeId="urn:microsoft.com/office/officeart/2005/8/layout/vList5" loCatId="list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5D0CF07-4349-4A6B-B0C0-4A560151E4AD}">
      <dgm:prSet custT="1"/>
      <dgm:spPr/>
      <dgm:t>
        <a:bodyPr/>
        <a:lstStyle/>
        <a:p>
          <a:pPr rtl="0"/>
          <a:r>
            <a:rPr lang="ru-RU" sz="22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Художественно-эстетическое развитие</a:t>
          </a:r>
          <a:endParaRPr lang="ru-RU" sz="2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72770E-7F72-4D5F-896D-F21250C7C47E}" type="parTrans" cxnId="{DB26E0A6-7024-46F6-81DB-4AA5651A0C6D}">
      <dgm:prSet/>
      <dgm:spPr/>
      <dgm:t>
        <a:bodyPr/>
        <a:lstStyle/>
        <a:p>
          <a:endParaRPr lang="ru-RU"/>
        </a:p>
      </dgm:t>
    </dgm:pt>
    <dgm:pt modelId="{8D9F7AE2-86B6-4FD8-AEEC-686F9CE938FE}" type="sibTrans" cxnId="{DB26E0A6-7024-46F6-81DB-4AA5651A0C6D}">
      <dgm:prSet/>
      <dgm:spPr/>
      <dgm:t>
        <a:bodyPr/>
        <a:lstStyle/>
        <a:p>
          <a:endParaRPr lang="ru-RU"/>
        </a:p>
      </dgm:t>
    </dgm:pt>
    <dgm:pt modelId="{5ECFE839-3E46-4E51-9477-CF3B8B60B532}" type="pres">
      <dgm:prSet presAssocID="{B7B539FB-8D56-4C53-B665-219D8A0AB19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3024E46-456C-4CA6-B67C-794D7B48350D}" type="pres">
      <dgm:prSet presAssocID="{C5D0CF07-4349-4A6B-B0C0-4A560151E4AD}" presName="linNode" presStyleCnt="0"/>
      <dgm:spPr/>
    </dgm:pt>
    <dgm:pt modelId="{56B5CFBB-D4D6-4872-8191-6FEEE9147391}" type="pres">
      <dgm:prSet presAssocID="{C5D0CF07-4349-4A6B-B0C0-4A560151E4AD}" presName="parentText" presStyleLbl="node1" presStyleIdx="0" presStyleCnt="1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AF9CF14-D412-4EFF-8D92-EF51DCCABA55}" type="presOf" srcId="{B7B539FB-8D56-4C53-B665-219D8A0AB19A}" destId="{5ECFE839-3E46-4E51-9477-CF3B8B60B532}" srcOrd="0" destOrd="0" presId="urn:microsoft.com/office/officeart/2005/8/layout/vList5"/>
    <dgm:cxn modelId="{61B0B9E6-7136-4C69-82DA-1CC77C29B4A4}" type="presOf" srcId="{C5D0CF07-4349-4A6B-B0C0-4A560151E4AD}" destId="{56B5CFBB-D4D6-4872-8191-6FEEE9147391}" srcOrd="0" destOrd="0" presId="urn:microsoft.com/office/officeart/2005/8/layout/vList5"/>
    <dgm:cxn modelId="{DB26E0A6-7024-46F6-81DB-4AA5651A0C6D}" srcId="{B7B539FB-8D56-4C53-B665-219D8A0AB19A}" destId="{C5D0CF07-4349-4A6B-B0C0-4A560151E4AD}" srcOrd="0" destOrd="0" parTransId="{B472770E-7F72-4D5F-896D-F21250C7C47E}" sibTransId="{8D9F7AE2-86B6-4FD8-AEEC-686F9CE938FE}"/>
    <dgm:cxn modelId="{6C65E300-3AE4-4F4C-91FE-0B98B121B10F}" type="presParOf" srcId="{5ECFE839-3E46-4E51-9477-CF3B8B60B532}" destId="{B3024E46-456C-4CA6-B67C-794D7B48350D}" srcOrd="0" destOrd="0" presId="urn:microsoft.com/office/officeart/2005/8/layout/vList5"/>
    <dgm:cxn modelId="{9153838A-99B7-4032-BE86-8771B3014B0B}" type="presParOf" srcId="{B3024E46-456C-4CA6-B67C-794D7B48350D}" destId="{56B5CFBB-D4D6-4872-8191-6FEEE9147391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53ACB1B-DEB4-42BD-ABF3-C7D5266437FF}" type="doc">
      <dgm:prSet loTypeId="urn:microsoft.com/office/officeart/2005/8/layout/hList7#2" loCatId="list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BCA61F-7D91-4AEB-8264-1F3DB4E25337}">
      <dgm:prSet custT="1"/>
      <dgm:spPr/>
      <dgm:t>
        <a:bodyPr/>
        <a:lstStyle/>
        <a:p>
          <a:pPr rtl="0"/>
          <a:r>
            <a:rPr lang="ru-RU" sz="2200" b="1" dirty="0" smtClean="0"/>
            <a:t>Познавательное развитие </a:t>
          </a:r>
          <a:endParaRPr lang="ru-RU" sz="2200" dirty="0"/>
        </a:p>
      </dgm:t>
    </dgm:pt>
    <dgm:pt modelId="{1A711588-44EA-42E9-8AD4-5546BF174754}" type="parTrans" cxnId="{F4D87580-0013-4110-9DBE-B655FE226D30}">
      <dgm:prSet/>
      <dgm:spPr/>
      <dgm:t>
        <a:bodyPr/>
        <a:lstStyle/>
        <a:p>
          <a:endParaRPr lang="ru-RU"/>
        </a:p>
      </dgm:t>
    </dgm:pt>
    <dgm:pt modelId="{B501BBB4-131D-4AA0-8F1E-6E1E46A59111}" type="sibTrans" cxnId="{F4D87580-0013-4110-9DBE-B655FE226D30}">
      <dgm:prSet/>
      <dgm:spPr/>
      <dgm:t>
        <a:bodyPr/>
        <a:lstStyle/>
        <a:p>
          <a:endParaRPr lang="ru-RU"/>
        </a:p>
      </dgm:t>
    </dgm:pt>
    <dgm:pt modelId="{67132FD6-3BCD-40E0-94FF-AB9DF3933CB5}" type="pres">
      <dgm:prSet presAssocID="{653ACB1B-DEB4-42BD-ABF3-C7D5266437F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4B5B047-0C1E-4BE1-ABC5-4F46DAB8F996}" type="pres">
      <dgm:prSet presAssocID="{653ACB1B-DEB4-42BD-ABF3-C7D5266437FF}" presName="fgShape" presStyleLbl="fgShp" presStyleIdx="0" presStyleCnt="1" custFlipVert="1" custFlipHor="1" custScaleX="1442" custScaleY="25098"/>
      <dgm:spPr/>
      <dgm:t>
        <a:bodyPr/>
        <a:lstStyle/>
        <a:p>
          <a:endParaRPr lang="ru-RU"/>
        </a:p>
      </dgm:t>
    </dgm:pt>
    <dgm:pt modelId="{AB78740E-49F2-45A6-96C2-1934D59B0417}" type="pres">
      <dgm:prSet presAssocID="{653ACB1B-DEB4-42BD-ABF3-C7D5266437FF}" presName="linComp" presStyleCnt="0"/>
      <dgm:spPr/>
    </dgm:pt>
    <dgm:pt modelId="{468378CC-05E1-41BD-8D3F-5C262B63FFC1}" type="pres">
      <dgm:prSet presAssocID="{92BCA61F-7D91-4AEB-8264-1F3DB4E25337}" presName="compNode" presStyleCnt="0"/>
      <dgm:spPr/>
    </dgm:pt>
    <dgm:pt modelId="{9BEF66C6-4122-434E-B811-F2967ED93958}" type="pres">
      <dgm:prSet presAssocID="{92BCA61F-7D91-4AEB-8264-1F3DB4E25337}" presName="bkgdShape" presStyleLbl="node1" presStyleIdx="0" presStyleCnt="1"/>
      <dgm:spPr/>
      <dgm:t>
        <a:bodyPr/>
        <a:lstStyle/>
        <a:p>
          <a:endParaRPr lang="ru-RU"/>
        </a:p>
      </dgm:t>
    </dgm:pt>
    <dgm:pt modelId="{49892491-CF3F-4CBE-817B-10C925C864A9}" type="pres">
      <dgm:prSet presAssocID="{92BCA61F-7D91-4AEB-8264-1F3DB4E25337}" presName="nodeTx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8971F6-FDE4-4D94-BDE7-79D098D421AF}" type="pres">
      <dgm:prSet presAssocID="{92BCA61F-7D91-4AEB-8264-1F3DB4E25337}" presName="invisiNode" presStyleLbl="node1" presStyleIdx="0" presStyleCnt="1"/>
      <dgm:spPr/>
    </dgm:pt>
    <dgm:pt modelId="{7408A8FE-5E89-44B7-8A1D-75C39C710247}" type="pres">
      <dgm:prSet presAssocID="{92BCA61F-7D91-4AEB-8264-1F3DB4E25337}" presName="imagNode" presStyleLbl="fgImgPlace1" presStyleIdx="0" presStyleCnt="1"/>
      <dgm:spPr/>
    </dgm:pt>
  </dgm:ptLst>
  <dgm:cxnLst>
    <dgm:cxn modelId="{D22CB35D-8E67-4F86-8F12-4969BA14AF42}" type="presOf" srcId="{92BCA61F-7D91-4AEB-8264-1F3DB4E25337}" destId="{9BEF66C6-4122-434E-B811-F2967ED93958}" srcOrd="0" destOrd="0" presId="urn:microsoft.com/office/officeart/2005/8/layout/hList7#2"/>
    <dgm:cxn modelId="{8F8FD079-4B35-4C38-9E39-6F83D95F3B9A}" type="presOf" srcId="{92BCA61F-7D91-4AEB-8264-1F3DB4E25337}" destId="{49892491-CF3F-4CBE-817B-10C925C864A9}" srcOrd="1" destOrd="0" presId="urn:microsoft.com/office/officeart/2005/8/layout/hList7#2"/>
    <dgm:cxn modelId="{F4D87580-0013-4110-9DBE-B655FE226D30}" srcId="{653ACB1B-DEB4-42BD-ABF3-C7D5266437FF}" destId="{92BCA61F-7D91-4AEB-8264-1F3DB4E25337}" srcOrd="0" destOrd="0" parTransId="{1A711588-44EA-42E9-8AD4-5546BF174754}" sibTransId="{B501BBB4-131D-4AA0-8F1E-6E1E46A59111}"/>
    <dgm:cxn modelId="{D435CA6F-BE93-4B05-95D9-FEA4D0BD1870}" type="presOf" srcId="{653ACB1B-DEB4-42BD-ABF3-C7D5266437FF}" destId="{67132FD6-3BCD-40E0-94FF-AB9DF3933CB5}" srcOrd="0" destOrd="0" presId="urn:microsoft.com/office/officeart/2005/8/layout/hList7#2"/>
    <dgm:cxn modelId="{BE7EA6C1-BD70-4A0C-A8C1-2CF2A73E0939}" type="presParOf" srcId="{67132FD6-3BCD-40E0-94FF-AB9DF3933CB5}" destId="{84B5B047-0C1E-4BE1-ABC5-4F46DAB8F996}" srcOrd="0" destOrd="0" presId="urn:microsoft.com/office/officeart/2005/8/layout/hList7#2"/>
    <dgm:cxn modelId="{4C298610-9400-439B-A1FF-5976CB7274CD}" type="presParOf" srcId="{67132FD6-3BCD-40E0-94FF-AB9DF3933CB5}" destId="{AB78740E-49F2-45A6-96C2-1934D59B0417}" srcOrd="1" destOrd="0" presId="urn:microsoft.com/office/officeart/2005/8/layout/hList7#2"/>
    <dgm:cxn modelId="{6E57A118-6ACE-4A21-99D0-D08FCE31E118}" type="presParOf" srcId="{AB78740E-49F2-45A6-96C2-1934D59B0417}" destId="{468378CC-05E1-41BD-8D3F-5C262B63FFC1}" srcOrd="0" destOrd="0" presId="urn:microsoft.com/office/officeart/2005/8/layout/hList7#2"/>
    <dgm:cxn modelId="{6DD25D15-A6E6-4CDC-B08B-10A75F3B6E22}" type="presParOf" srcId="{468378CC-05E1-41BD-8D3F-5C262B63FFC1}" destId="{9BEF66C6-4122-434E-B811-F2967ED93958}" srcOrd="0" destOrd="0" presId="urn:microsoft.com/office/officeart/2005/8/layout/hList7#2"/>
    <dgm:cxn modelId="{8268E0D3-21AB-46E8-9976-30398B4F9A74}" type="presParOf" srcId="{468378CC-05E1-41BD-8D3F-5C262B63FFC1}" destId="{49892491-CF3F-4CBE-817B-10C925C864A9}" srcOrd="1" destOrd="0" presId="urn:microsoft.com/office/officeart/2005/8/layout/hList7#2"/>
    <dgm:cxn modelId="{FD812228-418F-43B7-9CD4-0733FA93AD2C}" type="presParOf" srcId="{468378CC-05E1-41BD-8D3F-5C262B63FFC1}" destId="{0C8971F6-FDE4-4D94-BDE7-79D098D421AF}" srcOrd="2" destOrd="0" presId="urn:microsoft.com/office/officeart/2005/8/layout/hList7#2"/>
    <dgm:cxn modelId="{7B7E5757-F62D-41A6-8546-CCA934EF8A7B}" type="presParOf" srcId="{468378CC-05E1-41BD-8D3F-5C262B63FFC1}" destId="{7408A8FE-5E89-44B7-8A1D-75C39C710247}" srcOrd="3" destOrd="0" presId="urn:microsoft.com/office/officeart/2005/8/layout/hList7#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88AE355-92DB-4FCA-9081-5F44939E0803}" type="doc">
      <dgm:prSet loTypeId="urn:microsoft.com/office/officeart/2005/8/layout/vList2" loCatId="list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1368EC1-F06D-4F22-BE91-6F6945EFB425}">
      <dgm:prSet custT="1"/>
      <dgm:spPr/>
      <dgm:t>
        <a:bodyPr/>
        <a:lstStyle/>
        <a:p>
          <a:pPr rtl="0"/>
          <a:r>
            <a:rPr lang="ru-RU" sz="2800" b="1" dirty="0" smtClean="0"/>
            <a:t>Речевое</a:t>
          </a:r>
          <a:r>
            <a:rPr lang="ru-RU" sz="4000" b="1" dirty="0" smtClean="0"/>
            <a:t> </a:t>
          </a:r>
          <a:endParaRPr lang="ru-RU" sz="4000" dirty="0"/>
        </a:p>
      </dgm:t>
    </dgm:pt>
    <dgm:pt modelId="{79499B1F-AE71-44B3-80C7-ED7F70AE0AC1}" type="parTrans" cxnId="{144A7E1F-D908-4259-BC2C-A218E8A7A34B}">
      <dgm:prSet/>
      <dgm:spPr/>
      <dgm:t>
        <a:bodyPr/>
        <a:lstStyle/>
        <a:p>
          <a:endParaRPr lang="ru-RU"/>
        </a:p>
      </dgm:t>
    </dgm:pt>
    <dgm:pt modelId="{327B51C5-33B2-4F86-B906-113F1C273D36}" type="sibTrans" cxnId="{144A7E1F-D908-4259-BC2C-A218E8A7A34B}">
      <dgm:prSet/>
      <dgm:spPr/>
      <dgm:t>
        <a:bodyPr/>
        <a:lstStyle/>
        <a:p>
          <a:endParaRPr lang="ru-RU"/>
        </a:p>
      </dgm:t>
    </dgm:pt>
    <dgm:pt modelId="{71B27D44-9DC5-4E3D-B5F8-B04B0723B7E6}" type="pres">
      <dgm:prSet presAssocID="{888AE355-92DB-4FCA-9081-5F44939E080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7F58255-8037-4ACF-8B85-43315D8BF705}" type="pres">
      <dgm:prSet presAssocID="{21368EC1-F06D-4F22-BE91-6F6945EFB42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4A7E1F-D908-4259-BC2C-A218E8A7A34B}" srcId="{888AE355-92DB-4FCA-9081-5F44939E0803}" destId="{21368EC1-F06D-4F22-BE91-6F6945EFB425}" srcOrd="0" destOrd="0" parTransId="{79499B1F-AE71-44B3-80C7-ED7F70AE0AC1}" sibTransId="{327B51C5-33B2-4F86-B906-113F1C273D36}"/>
    <dgm:cxn modelId="{9AB5429B-41F3-4F96-9ABC-370A34D7676D}" type="presOf" srcId="{888AE355-92DB-4FCA-9081-5F44939E0803}" destId="{71B27D44-9DC5-4E3D-B5F8-B04B0723B7E6}" srcOrd="0" destOrd="0" presId="urn:microsoft.com/office/officeart/2005/8/layout/vList2"/>
    <dgm:cxn modelId="{FF749CAF-C3BF-4CA7-8C4C-F571BDF64FA0}" type="presOf" srcId="{21368EC1-F06D-4F22-BE91-6F6945EFB425}" destId="{E7F58255-8037-4ACF-8B85-43315D8BF705}" srcOrd="0" destOrd="0" presId="urn:microsoft.com/office/officeart/2005/8/layout/vList2"/>
    <dgm:cxn modelId="{1719A3F1-6067-43F9-A246-7CC2B8540B11}" type="presParOf" srcId="{71B27D44-9DC5-4E3D-B5F8-B04B0723B7E6}" destId="{E7F58255-8037-4ACF-8B85-43315D8BF70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86BC0FB-527C-4EBC-A78B-7F7E4FB61A49}" type="doc">
      <dgm:prSet loTypeId="urn:microsoft.com/office/officeart/2005/8/layout/vList5" loCatId="list" qsTypeId="urn:microsoft.com/office/officeart/2005/8/quickstyle/3d9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325DF58-8439-4AF5-A34F-89AA81301B48}">
      <dgm:prSet custT="1"/>
      <dgm:spPr/>
      <dgm:t>
        <a:bodyPr/>
        <a:lstStyle/>
        <a:p>
          <a:pPr rtl="0"/>
          <a:endParaRPr lang="ru-RU" sz="2200" b="1" dirty="0" smtClean="0"/>
        </a:p>
        <a:p>
          <a:pPr rtl="0"/>
          <a:r>
            <a:rPr lang="ru-RU" sz="2200" b="1" dirty="0" smtClean="0"/>
            <a:t>Социально-коммуникативное развитие</a:t>
          </a:r>
        </a:p>
        <a:p>
          <a:pPr rtl="0"/>
          <a:endParaRPr lang="ru-RU" sz="1700" dirty="0"/>
        </a:p>
      </dgm:t>
    </dgm:pt>
    <dgm:pt modelId="{8C30097C-75C3-4F2F-AA9A-A20E5F9F38FE}" type="parTrans" cxnId="{BDE38F49-2823-4170-997D-BB954D17B9BE}">
      <dgm:prSet/>
      <dgm:spPr/>
      <dgm:t>
        <a:bodyPr/>
        <a:lstStyle/>
        <a:p>
          <a:endParaRPr lang="ru-RU"/>
        </a:p>
      </dgm:t>
    </dgm:pt>
    <dgm:pt modelId="{D255A212-E878-40DD-9DAF-2E5832E3AA1F}" type="sibTrans" cxnId="{BDE38F49-2823-4170-997D-BB954D17B9BE}">
      <dgm:prSet/>
      <dgm:spPr/>
      <dgm:t>
        <a:bodyPr/>
        <a:lstStyle/>
        <a:p>
          <a:endParaRPr lang="ru-RU"/>
        </a:p>
      </dgm:t>
    </dgm:pt>
    <dgm:pt modelId="{06CA019B-C0DC-4208-8AE5-1E722586CF96}" type="pres">
      <dgm:prSet presAssocID="{F86BC0FB-527C-4EBC-A78B-7F7E4FB61A4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2443227-5405-41C3-ADDA-46AA3A7A7594}" type="pres">
      <dgm:prSet presAssocID="{2325DF58-8439-4AF5-A34F-89AA81301B48}" presName="linNode" presStyleCnt="0"/>
      <dgm:spPr/>
    </dgm:pt>
    <dgm:pt modelId="{BAAE89A6-B3C2-4EE1-BFEB-2B7CAE0F6ED8}" type="pres">
      <dgm:prSet presAssocID="{2325DF58-8439-4AF5-A34F-89AA81301B48}" presName="parentText" presStyleLbl="node1" presStyleIdx="0" presStyleCnt="1" custScaleX="277778" custLinFactNeighborX="38454" custLinFactNeighborY="244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E38F49-2823-4170-997D-BB954D17B9BE}" srcId="{F86BC0FB-527C-4EBC-A78B-7F7E4FB61A49}" destId="{2325DF58-8439-4AF5-A34F-89AA81301B48}" srcOrd="0" destOrd="0" parTransId="{8C30097C-75C3-4F2F-AA9A-A20E5F9F38FE}" sibTransId="{D255A212-E878-40DD-9DAF-2E5832E3AA1F}"/>
    <dgm:cxn modelId="{1BECF370-F657-47FC-B793-C8C9AEFFB306}" type="presOf" srcId="{F86BC0FB-527C-4EBC-A78B-7F7E4FB61A49}" destId="{06CA019B-C0DC-4208-8AE5-1E722586CF96}" srcOrd="0" destOrd="0" presId="urn:microsoft.com/office/officeart/2005/8/layout/vList5"/>
    <dgm:cxn modelId="{7B845C28-9B2A-440B-B324-0534A589E6E0}" type="presOf" srcId="{2325DF58-8439-4AF5-A34F-89AA81301B48}" destId="{BAAE89A6-B3C2-4EE1-BFEB-2B7CAE0F6ED8}" srcOrd="0" destOrd="0" presId="urn:microsoft.com/office/officeart/2005/8/layout/vList5"/>
    <dgm:cxn modelId="{36474493-4BBF-4223-975B-3756DC74CE88}" type="presParOf" srcId="{06CA019B-C0DC-4208-8AE5-1E722586CF96}" destId="{C2443227-5405-41C3-ADDA-46AA3A7A7594}" srcOrd="0" destOrd="0" presId="urn:microsoft.com/office/officeart/2005/8/layout/vList5"/>
    <dgm:cxn modelId="{6B3EF733-1BC2-443B-A80E-2DE4CA0F3A05}" type="presParOf" srcId="{C2443227-5405-41C3-ADDA-46AA3A7A7594}" destId="{BAAE89A6-B3C2-4EE1-BFEB-2B7CAE0F6ED8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2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BFB332-C3BB-4A1A-A226-0D5DDA62401A}">
      <dsp:nvSpPr>
        <dsp:cNvPr id="0" name=""/>
        <dsp:cNvSpPr/>
      </dsp:nvSpPr>
      <dsp:spPr>
        <a:xfrm>
          <a:off x="0" y="0"/>
          <a:ext cx="3384550" cy="10092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  <a:sp3d extrusionH="28000" prstMaterial="matte"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Физическое развитие</a:t>
          </a:r>
          <a:endParaRPr lang="ru-RU" sz="2200" kern="1200" dirty="0"/>
        </a:p>
      </dsp:txBody>
      <dsp:txXfrm>
        <a:off x="0" y="403690"/>
        <a:ext cx="3384550" cy="403690"/>
      </dsp:txXfrm>
    </dsp:sp>
    <dsp:sp modelId="{243B2808-3257-403A-8654-FB7BEEA70BAC}">
      <dsp:nvSpPr>
        <dsp:cNvPr id="0" name=""/>
        <dsp:cNvSpPr/>
      </dsp:nvSpPr>
      <dsp:spPr>
        <a:xfrm>
          <a:off x="3048477" y="239371"/>
          <a:ext cx="336072" cy="336072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B37B16-49C5-4E43-90AD-43FF80F92DC8}">
      <dsp:nvSpPr>
        <dsp:cNvPr id="0" name=""/>
        <dsp:cNvSpPr/>
      </dsp:nvSpPr>
      <dsp:spPr>
        <a:xfrm flipV="1">
          <a:off x="1585908" y="831133"/>
          <a:ext cx="212733" cy="103879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B5CFBB-D4D6-4872-8191-6FEEE9147391}">
      <dsp:nvSpPr>
        <dsp:cNvPr id="0" name=""/>
        <dsp:cNvSpPr/>
      </dsp:nvSpPr>
      <dsp:spPr>
        <a:xfrm>
          <a:off x="1324" y="0"/>
          <a:ext cx="2711995" cy="122396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  <a:sp3d extrusionH="28000" prstMaterial="matte"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Художественно-эстетическое развитие</a:t>
          </a:r>
          <a:endParaRPr lang="ru-RU" sz="2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1073" y="59749"/>
        <a:ext cx="2592497" cy="11044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EF66C6-4122-434E-B811-F2967ED93958}">
      <dsp:nvSpPr>
        <dsp:cNvPr id="0" name=""/>
        <dsp:cNvSpPr/>
      </dsp:nvSpPr>
      <dsp:spPr>
        <a:xfrm>
          <a:off x="0" y="0"/>
          <a:ext cx="3446469" cy="12144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  <a:sp3d extrusionH="28000" prstMaterial="matte"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Познавательное развитие </a:t>
          </a:r>
          <a:endParaRPr lang="ru-RU" sz="2200" kern="1200" dirty="0"/>
        </a:p>
      </dsp:txBody>
      <dsp:txXfrm>
        <a:off x="0" y="485778"/>
        <a:ext cx="3446469" cy="485778"/>
      </dsp:txXfrm>
    </dsp:sp>
    <dsp:sp modelId="{7408A8FE-5E89-44B7-8A1D-75C39C710247}">
      <dsp:nvSpPr>
        <dsp:cNvPr id="0" name=""/>
        <dsp:cNvSpPr/>
      </dsp:nvSpPr>
      <dsp:spPr>
        <a:xfrm>
          <a:off x="1521029" y="72866"/>
          <a:ext cx="404410" cy="404410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B5B047-0C1E-4BE1-ABC5-4F46DAB8F996}">
      <dsp:nvSpPr>
        <dsp:cNvPr id="0" name=""/>
        <dsp:cNvSpPr/>
      </dsp:nvSpPr>
      <dsp:spPr>
        <a:xfrm flipH="1" flipV="1">
          <a:off x="1700373" y="1039780"/>
          <a:ext cx="45722" cy="45720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F58255-8037-4ACF-8B85-43315D8BF705}">
      <dsp:nvSpPr>
        <dsp:cNvPr id="0" name=""/>
        <dsp:cNvSpPr/>
      </dsp:nvSpPr>
      <dsp:spPr>
        <a:xfrm>
          <a:off x="0" y="34541"/>
          <a:ext cx="2592388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  <a:sp3d extrusionH="28000" prstMaterial="matte"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/>
            <a:t>Речевое</a:t>
          </a:r>
          <a:r>
            <a:rPr lang="ru-RU" sz="4000" b="1" kern="1200" dirty="0" smtClean="0"/>
            <a:t> </a:t>
          </a:r>
          <a:endParaRPr lang="ru-RU" sz="4000" kern="1200" dirty="0"/>
        </a:p>
      </dsp:txBody>
      <dsp:txXfrm>
        <a:off x="59399" y="93940"/>
        <a:ext cx="2473590" cy="109800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AE89A6-B3C2-4EE1-BFEB-2B7CAE0F6ED8}">
      <dsp:nvSpPr>
        <dsp:cNvPr id="0" name=""/>
        <dsp:cNvSpPr/>
      </dsp:nvSpPr>
      <dsp:spPr>
        <a:xfrm>
          <a:off x="3276" y="1192"/>
          <a:ext cx="3354309" cy="121959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41910" rIns="83820" bIns="41910" numCol="1" spcCol="1270" anchor="ctr" anchorCtr="0">
          <a:noAutofit/>
          <a:sp3d extrusionH="28000" prstMaterial="matte"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b="1" kern="1200" dirty="0" smtClean="0"/>
        </a:p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b="1" kern="1200" dirty="0" smtClean="0"/>
            <a:t>Социально-коммуникативное развитие</a:t>
          </a:r>
        </a:p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700" kern="1200" dirty="0"/>
        </a:p>
      </dsp:txBody>
      <dsp:txXfrm>
        <a:off x="62812" y="60728"/>
        <a:ext cx="3235237" cy="11005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#2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19DEAC-C2BD-4298-9F80-594ABE8AA23D}" type="datetimeFigureOut">
              <a:rPr lang="ru-RU" smtClean="0"/>
              <a:pPr/>
              <a:t>21.01.2020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3CB7A7-592F-4356-942F-DC5D7A308D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7162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87133-57A8-4398-BC2F-A0D082894513}" type="slidenum">
              <a:rPr lang="en-US" altLang="ru-RU"/>
              <a:pPr/>
              <a:t>7</a:t>
            </a:fld>
            <a:endParaRPr lang="en-US" altLang="ru-R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Content Layouts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B87133-57A8-4398-BC2F-A0D082894513}" type="slidenum">
              <a:rPr lang="en-US" altLang="ru-RU"/>
              <a:pPr/>
              <a:t>19</a:t>
            </a:fld>
            <a:endParaRPr lang="en-US" altLang="ru-RU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ru-RU"/>
              <a:t>Content Layouts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F7B14AF-D76D-490F-BD32-EC6522A2A565}" type="datetime1">
              <a:rPr lang="ru-RU" smtClean="0"/>
              <a:pPr/>
              <a:t>21.01.2020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94992E-354A-4154-A791-82BD39A07D11}" type="datetime1">
              <a:rPr lang="ru-RU" smtClean="0"/>
              <a:pPr/>
              <a:t>21.01.2020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E33516-041F-4CC7-9A42-F28A3132E9A2}" type="datetime1">
              <a:rPr lang="ru-RU" smtClean="0"/>
              <a:pPr/>
              <a:t>21.01.2020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257582-26C2-4143-9C44-D0D78E356BFB}" type="datetime1">
              <a:rPr lang="ru-RU" smtClean="0"/>
              <a:pPr/>
              <a:t>21.01.2020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F4A19-3A96-49AC-AC11-BADCAF7BB3D6}" type="datetime1">
              <a:rPr lang="ru-RU" smtClean="0"/>
              <a:pPr/>
              <a:t>21.01.2020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D3214-E09C-4A53-BE2A-6859CC393A72}" type="datetime1">
              <a:rPr lang="ru-RU" smtClean="0"/>
              <a:pPr/>
              <a:t>21.01.2020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E90EC-D216-401A-8D32-FBB2327012F8}" type="datetime1">
              <a:rPr lang="ru-RU" smtClean="0"/>
              <a:pPr/>
              <a:t>21.01.2020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6A6881-CC77-414E-9AF1-3871A5C23151}" type="datetime1">
              <a:rPr lang="ru-RU" smtClean="0"/>
              <a:pPr/>
              <a:t>21.01.2020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E0BA3-5A7C-4C2C-9DD1-1D3A620B9E02}" type="datetime1">
              <a:rPr lang="ru-RU" smtClean="0"/>
              <a:pPr/>
              <a:t>21.01.2020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78C29-7510-4F7A-9498-778AE7AB0930}" type="datetime1">
              <a:rPr lang="ru-RU" smtClean="0"/>
              <a:pPr/>
              <a:t>21.01.2020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A2C28-FFD9-4B7D-8C1F-29340F0CD92D}" type="datetime1">
              <a:rPr lang="ru-RU" smtClean="0"/>
              <a:pPr/>
              <a:t>21.01.2020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2ECFD22-71D0-4CBA-9E12-F8533BE08871}" type="datetime1">
              <a:rPr lang="ru-RU" smtClean="0"/>
              <a:pPr/>
              <a:t>21.01.2020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B1B84AB-6190-4DA5-96C5-22410CB6E1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med">
    <p:wipe dir="r"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13" Type="http://schemas.openxmlformats.org/officeDocument/2006/relationships/diagramColors" Target="../diagrams/colors3.xml"/><Relationship Id="rId18" Type="http://schemas.openxmlformats.org/officeDocument/2006/relationships/diagramData" Target="../diagrams/data5.xml"/><Relationship Id="rId26" Type="http://schemas.microsoft.com/office/2007/relationships/diagramDrawing" Target="../diagrams/drawing5.xml"/><Relationship Id="rId3" Type="http://schemas.openxmlformats.org/officeDocument/2006/relationships/diagramLayout" Target="../diagrams/layout1.xml"/><Relationship Id="rId21" Type="http://schemas.openxmlformats.org/officeDocument/2006/relationships/diagramColors" Target="../diagrams/colors5.xml"/><Relationship Id="rId7" Type="http://schemas.openxmlformats.org/officeDocument/2006/relationships/diagramLayout" Target="../diagrams/layout2.xml"/><Relationship Id="rId12" Type="http://schemas.openxmlformats.org/officeDocument/2006/relationships/diagramQuickStyle" Target="../diagrams/quickStyle3.xml"/><Relationship Id="rId17" Type="http://schemas.openxmlformats.org/officeDocument/2006/relationships/diagramColors" Target="../diagrams/colors4.xml"/><Relationship Id="rId2" Type="http://schemas.openxmlformats.org/officeDocument/2006/relationships/diagramData" Target="../diagrams/data1.xml"/><Relationship Id="rId16" Type="http://schemas.openxmlformats.org/officeDocument/2006/relationships/diagramQuickStyle" Target="../diagrams/quickStyle4.xml"/><Relationship Id="rId20" Type="http://schemas.openxmlformats.org/officeDocument/2006/relationships/diagramQuickStyle" Target="../diagrams/quickStyle5.xml"/><Relationship Id="rId29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11" Type="http://schemas.openxmlformats.org/officeDocument/2006/relationships/diagramLayout" Target="../diagrams/layout3.xml"/><Relationship Id="rId5" Type="http://schemas.openxmlformats.org/officeDocument/2006/relationships/diagramColors" Target="../diagrams/colors1.xml"/><Relationship Id="rId15" Type="http://schemas.openxmlformats.org/officeDocument/2006/relationships/diagramLayout" Target="../diagrams/layout4.xml"/><Relationship Id="rId28" Type="http://schemas.microsoft.com/office/2007/relationships/diagramDrawing" Target="../diagrams/drawing3.xml"/><Relationship Id="rId10" Type="http://schemas.openxmlformats.org/officeDocument/2006/relationships/diagramData" Target="../diagrams/data3.xml"/><Relationship Id="rId19" Type="http://schemas.openxmlformats.org/officeDocument/2006/relationships/diagramLayout" Target="../diagrams/layout5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Relationship Id="rId14" Type="http://schemas.openxmlformats.org/officeDocument/2006/relationships/diagramData" Target="../diagrams/data4.xml"/><Relationship Id="rId27" Type="http://schemas.microsoft.com/office/2007/relationships/diagramDrawing" Target="../diagrams/drawing4.xml"/><Relationship Id="rId30" Type="http://schemas.microsoft.com/office/2007/relationships/diagramDrawing" Target="../diagrams/drawing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kolosok-rassvet.uo-topki.ru/" TargetMode="External"/><Relationship Id="rId2" Type="http://schemas.openxmlformats.org/officeDocument/2006/relationships/hyperlink" Target="mailto:kolosok.rassvet@yandex.ru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00298" y="2420888"/>
            <a:ext cx="6215106" cy="3651318"/>
          </a:xfrm>
        </p:spPr>
        <p:txBody>
          <a:bodyPr>
            <a:normAutofit fontScale="90000"/>
          </a:bodyPr>
          <a:lstStyle/>
          <a:p>
            <a:pPr algn="ctr" eaLnBrk="0" hangingPunct="0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sz="2000" b="1" dirty="0" smtClean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>Краткая презентация основной образовательной программы дошкольного образования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  <a:t/>
            </a:r>
            <a:b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Georgia" pitchFamily="18" charset="0"/>
              </a:rPr>
            </a:br>
            <a:r>
              <a:rPr lang="ru-RU" b="1" dirty="0" smtClean="0">
                <a:solidFill>
                  <a:srgbClr val="2C0FDB"/>
                </a:solidFill>
                <a:latin typeface="Georgia" pitchFamily="18" charset="0"/>
              </a:rPr>
              <a:t/>
            </a:r>
            <a:br>
              <a:rPr lang="ru-RU" b="1" dirty="0" smtClean="0">
                <a:solidFill>
                  <a:srgbClr val="2C0FDB"/>
                </a:solidFill>
                <a:latin typeface="Georgia" pitchFamily="18" charset="0"/>
              </a:rPr>
            </a:br>
            <a:r>
              <a:rPr lang="ru-RU" sz="1400" b="1" dirty="0" smtClean="0">
                <a:solidFill>
                  <a:schemeClr val="tx1"/>
                </a:solidFill>
                <a:latin typeface="Georgia" pitchFamily="18" charset="0"/>
              </a:rPr>
              <a:t>Рассвет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2019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AutoShape 5"/>
          <p:cNvSpPr>
            <a:spLocks noChangeArrowheads="1"/>
          </p:cNvSpPr>
          <p:nvPr/>
        </p:nvSpPr>
        <p:spPr bwMode="auto">
          <a:xfrm>
            <a:off x="323529" y="440092"/>
            <a:ext cx="4176464" cy="2124811"/>
          </a:xfrm>
          <a:prstGeom prst="horizontalScroll">
            <a:avLst>
              <a:gd name="adj" fmla="val 12500"/>
            </a:avLst>
          </a:prstGeom>
          <a:solidFill>
            <a:srgbClr val="FFFFFF">
              <a:alpha val="0"/>
            </a:srgbClr>
          </a:solidFill>
          <a:ln w="158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>
              <a:tabLst>
                <a:tab pos="3819525" algn="l"/>
              </a:tabLst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Georgia" pitchFamily="18" charset="0"/>
                <a:cs typeface="Times New Roman" pitchFamily="18" charset="0"/>
              </a:rPr>
              <a:t>Муниципальное бюджетное дошкольное образовательное учреждение Детский сад «Колосок» №7</a:t>
            </a:r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2587127" y="440093"/>
            <a:ext cx="4069704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tabLst>
                <a:tab pos="3819525" algn="l"/>
              </a:tabLst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12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>
              <a:tabLst>
                <a:tab pos="3819525" algn="l"/>
              </a:tabLst>
            </a:pP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467600" cy="922114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ориентиры </a:t>
            </a:r>
            <a:b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этапе завершения дошкольного образования: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556792"/>
            <a:ext cx="8208912" cy="4652925"/>
          </a:xfrm>
        </p:spPr>
        <p:txBody>
          <a:bodyPr>
            <a:noAutofit/>
          </a:bodyPr>
          <a:lstStyle/>
          <a:p>
            <a:pPr lvl="0" algn="just">
              <a:spcBef>
                <a:spcPts val="0"/>
              </a:spcBef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овладевает основными культурными средствами, способами деятельности, проявляет инициативу и самостоятельность в разных видах деятельности — игре, общении, познавательно-исследовательской деятельности, конструировании и др.; способен выбирать себе род занятий, участников по совместной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обладает установкой положительного отношения к миру, к разным видам труда, другим людям и самому себе, обладает чувством собственного достоинства; активно взаимодействует со сверстниками и взрослыми, участвует в совместных играх.</a:t>
            </a:r>
          </a:p>
          <a:p>
            <a:pPr lvl="0" algn="just">
              <a:spcBef>
                <a:spcPts val="0"/>
              </a:spcBef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Способен договариваться, учитывать интересы и чувства других, сопереживать неудачам и радоваться успехам других, адекватно проявляет свои чувства, в том числе чувство веры в себя, старается разрешать конфликты. Умеет выражать и отстаивать свою позицию по разным вопросам.</a:t>
            </a:r>
          </a:p>
          <a:p>
            <a:pPr lvl="0" algn="just">
              <a:spcBef>
                <a:spcPts val="0"/>
              </a:spcBef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Способен сотрудничать и выполнять как лидерские, так и исполнительские функции в совместной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Понимает, что все люди равны вне зависимости от их социального происхождения, этнической принадлежности, религиозных и других верований, их физических и психических особенностей.</a:t>
            </a:r>
          </a:p>
          <a:p>
            <a:pPr lvl="0" algn="just">
              <a:spcBef>
                <a:spcPts val="0"/>
              </a:spcBef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 </a:t>
            </a:r>
            <a:r>
              <a:rPr lang="ru-RU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эмпатию</a:t>
            </a: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отношению к другим людям, готовность прийти на помощь тем, кто в этом нуждается.</a:t>
            </a:r>
          </a:p>
          <a:p>
            <a:pPr lvl="0" algn="just">
              <a:spcBef>
                <a:spcPts val="0"/>
              </a:spcBef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 умение слышать других и стремление быть понятым другими.</a:t>
            </a:r>
          </a:p>
          <a:p>
            <a:pPr lvl="0" algn="just">
              <a:spcBef>
                <a:spcPts val="0"/>
              </a:spcBef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обладает развитым воображением, которое реализуется в разных видах деятельности, и прежде всего в игре; владеет разными формами и видами игры, различает условную и реальную ситуации; умеет подчиняться разным правилам и социальным нормам. Умеет распознавать различные ситуации и адекватно их оценивать.</a:t>
            </a:r>
          </a:p>
          <a:p>
            <a:pPr lvl="0" algn="just">
              <a:spcBef>
                <a:spcPts val="0"/>
              </a:spcBef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достаточно хорошо владеет устной речью, может выражать свои мысли и желания, использовать речь для выражения своих мыслей, чувств и желаний, построения речевого высказывания в ситуации общения, выделять звуки в словах, у ребенка </a:t>
            </a:r>
          </a:p>
          <a:p>
            <a:pPr lvl="0" algn="just">
              <a:spcBef>
                <a:spcPts val="0"/>
              </a:spcBef>
              <a:buNone/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складываются предпосылки грамотности.</a:t>
            </a:r>
          </a:p>
          <a:p>
            <a:pPr lvl="0" algn="just">
              <a:spcBef>
                <a:spcPts val="0"/>
              </a:spcBef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ребенка развита крупная и мелкая моторика; он подвижен, вынослив, владеет основными движениями, может контролировать свои движения и управлять ими.</a:t>
            </a:r>
          </a:p>
          <a:p>
            <a:pPr>
              <a:spcBef>
                <a:spcPts val="0"/>
              </a:spcBef>
            </a:pPr>
            <a:endParaRPr lang="ru-RU" sz="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67544" y="1196752"/>
            <a:ext cx="8208912" cy="5305222"/>
          </a:xfrm>
        </p:spPr>
        <p:txBody>
          <a:bodyPr>
            <a:normAutofit fontScale="47500" lnSpcReduction="20000"/>
          </a:bodyPr>
          <a:lstStyle/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способен к волевым усилиям, может следовать социальным нормам поведения и правилам в разных видах деятельности, во взаимоотношениях со взрослыми и сверстниками, может соблюдать правила безопасного поведения и навыки личной гигиены.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 ответственность за начатое дело.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проявляет любознательность, задает вопросы взрослым и сверстникам, интересуется причинно-следственными связями, пытается самостоятельно придумывать объяснения явлениям природы и поступкам людей; склонен наблюдать, экспериментировать. Обладает начальными знаниями о себе, о природном и социальном мире, в котором он живет; знаком с произведениями детской литературы, обладает элементарными представлениями из области живой природы, естествознания, математики, истории и т.п.; способен к принятию собственных решений, опираясь на свои знания и умения в различных видах деятельности.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 новому, то есть проявляет желание узнавать новое, самостоятельно добывать новые знания; положительно относится к обучению в школе.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 уважение к жизни (в различных ее формах) и заботу об окружающей среде.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 отзывается на красоту окружающего мира, произведения народного и профессионального искусства (музыку, танцы, театральную деятельность, изобразительную деятельность и т. д.).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 патриотические чувства, ощущает гордость за свою страну, ее достижения, имеет представление о ее географическом разнообразии, многонациональности, важнейших исторических событиях.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первичные представления о себе, семье, традиционных семейных ценностях, включая традиционные </a:t>
            </a:r>
            <a:r>
              <a:rPr lang="ru-RU" sz="27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гендерные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ориентации, проявляет уважение к своему и противоположному полу.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Соблюдает элементарные общепринятые нормы, имеет первичные ценностные представления о том, «что такое хорошо и что такое плохо», стремится поступать хорошо; проявляет уважение к старшим и заботу о младших.</a:t>
            </a:r>
          </a:p>
          <a:p>
            <a:pPr lvl="0" algn="just">
              <a:spcBef>
                <a:spcPts val="0"/>
              </a:spcBef>
            </a:pP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начальные представления о здоровом образе жизни. Воспринимает здоровый образ жизни как ценность.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7467600" cy="65403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268760"/>
            <a:ext cx="8072494" cy="5402406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 общее содержание Программы, обеспечивающее полноценное развитие личности детей.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В него входит:</a:t>
            </a:r>
          </a:p>
          <a:p>
            <a:pPr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описание образовательной деятельности в соответствии с направлениями развития ребенка, представленными в пяти образовательных областях;</a:t>
            </a:r>
          </a:p>
          <a:p>
            <a:pPr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описание вариативных форм, способов, методов и средств реализации программы;</a:t>
            </a:r>
          </a:p>
          <a:p>
            <a:pPr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особенности взаимодействия педагогического коллектива с семьями воспитанников;</a:t>
            </a:r>
          </a:p>
          <a:p>
            <a:pPr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взаимодействие с социальными институтами детства;</a:t>
            </a:r>
          </a:p>
          <a:p>
            <a:pPr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вариативная часть программы.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202504" y="476672"/>
            <a:ext cx="7024744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области, обеспечивающие разностороннее развитие детей по ФГОС ДО:</a:t>
            </a:r>
            <a:endParaRPr lang="ru-RU" sz="28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1161754408"/>
              </p:ext>
            </p:extLst>
          </p:nvPr>
        </p:nvGraphicFramePr>
        <p:xfrm>
          <a:off x="2843213" y="1628800"/>
          <a:ext cx="3384550" cy="1009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xmlns="" val="1277145644"/>
              </p:ext>
            </p:extLst>
          </p:nvPr>
        </p:nvGraphicFramePr>
        <p:xfrm>
          <a:off x="5000628" y="4786322"/>
          <a:ext cx="2714644" cy="1223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2878856484"/>
              </p:ext>
            </p:extLst>
          </p:nvPr>
        </p:nvGraphicFramePr>
        <p:xfrm>
          <a:off x="5143504" y="3071810"/>
          <a:ext cx="3446469" cy="1214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1940220573"/>
              </p:ext>
            </p:extLst>
          </p:nvPr>
        </p:nvGraphicFramePr>
        <p:xfrm>
          <a:off x="1857356" y="4714884"/>
          <a:ext cx="2592388" cy="12858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xmlns="" val="358001774"/>
              </p:ext>
            </p:extLst>
          </p:nvPr>
        </p:nvGraphicFramePr>
        <p:xfrm>
          <a:off x="285720" y="3071810"/>
          <a:ext cx="3357586" cy="12207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8" r:lo="rId19" r:qs="rId20" r:cs="rId21"/>
          </a:graphicData>
        </a:graphic>
      </p:graphicFrame>
      <p:cxnSp>
        <p:nvCxnSpPr>
          <p:cNvPr id="24588" name="AutoShape 12"/>
          <p:cNvCxnSpPr>
            <a:cxnSpLocks noChangeShapeType="1"/>
          </p:cNvCxnSpPr>
          <p:nvPr/>
        </p:nvCxnSpPr>
        <p:spPr bwMode="auto">
          <a:xfrm rot="10800000" flipV="1">
            <a:off x="1964513" y="2204244"/>
            <a:ext cx="878700" cy="8675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0" name="AutoShape 14"/>
          <p:cNvCxnSpPr>
            <a:cxnSpLocks noChangeShapeType="1"/>
          </p:cNvCxnSpPr>
          <p:nvPr/>
        </p:nvCxnSpPr>
        <p:spPr bwMode="auto">
          <a:xfrm>
            <a:off x="4535488" y="2563813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2" name="AutoShape 16"/>
          <p:cNvCxnSpPr>
            <a:cxnSpLocks noChangeShapeType="1"/>
          </p:cNvCxnSpPr>
          <p:nvPr/>
        </p:nvCxnSpPr>
        <p:spPr bwMode="auto">
          <a:xfrm>
            <a:off x="6227763" y="2204244"/>
            <a:ext cx="638976" cy="8675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3" name="AutoShape 17"/>
          <p:cNvCxnSpPr>
            <a:cxnSpLocks noChangeShapeType="1"/>
          </p:cNvCxnSpPr>
          <p:nvPr/>
        </p:nvCxnSpPr>
        <p:spPr bwMode="auto">
          <a:xfrm rot="16200000" flipH="1">
            <a:off x="2035951" y="4321975"/>
            <a:ext cx="428628" cy="35719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4" name="AutoShape 18"/>
          <p:cNvCxnSpPr>
            <a:cxnSpLocks noChangeShapeType="1"/>
          </p:cNvCxnSpPr>
          <p:nvPr/>
        </p:nvCxnSpPr>
        <p:spPr bwMode="auto">
          <a:xfrm>
            <a:off x="4429124" y="5286388"/>
            <a:ext cx="571504" cy="11191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24595" name="AutoShape 19"/>
          <p:cNvCxnSpPr>
            <a:cxnSpLocks noChangeShapeType="1"/>
          </p:cNvCxnSpPr>
          <p:nvPr/>
        </p:nvCxnSpPr>
        <p:spPr bwMode="auto">
          <a:xfrm flipV="1">
            <a:off x="6858016" y="4286256"/>
            <a:ext cx="571504" cy="500066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</p:cxn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0110" y="1556792"/>
            <a:ext cx="7467600" cy="92211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«ФИЗИЧЕСКОЕ РАЗВИТИЕ»:</a:t>
            </a:r>
            <a: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28712"/>
            <a:ext cx="8286808" cy="5429288"/>
          </a:xfrm>
        </p:spPr>
        <p:txBody>
          <a:bodyPr>
            <a:normAutofit fontScale="40000" lnSpcReduction="20000"/>
          </a:bodyPr>
          <a:lstStyle/>
          <a:p>
            <a:pPr algn="just"/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цель:</a:t>
            </a: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здорового, жизнерадостного, жизнестойкого, физически совершенного, гармонически и творчески развитого ребёнка</a:t>
            </a:r>
          </a:p>
          <a:p>
            <a:pPr algn="just"/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физического развития: </a:t>
            </a: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Оздоровительные:</a:t>
            </a: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формирование правильной осанки; развитие гармоничного телосложения; развитие мышц лица, туловища, ног, рук, плечевого пояса, кистей, пальцев, шеи, глаз, внутренних органов </a:t>
            </a:r>
          </a:p>
          <a:p>
            <a:pPr algn="just"/>
            <a:r>
              <a:rPr lang="ru-RU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Образовательные:</a:t>
            </a: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формирование двигательных умений и навыков; развитие психофизических качеств (быстроты, силы, гибкости, выносливости, глазомера, ловкости); развитие двигательных способностей (функции равновесия, координации движений)  </a:t>
            </a:r>
          </a:p>
          <a:p>
            <a:pPr algn="just"/>
            <a:r>
              <a:rPr lang="ru-RU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Воспитательные:</a:t>
            </a: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формирование потребности в ежедневных физических упражнениях; воспитание умения рационально использовать физические упражнения в самостоятельной двигательной деятельности; приобретение грации, пластичности, выразительности движений; воспитание самостоятельности, инициативности, самоорганизации, взаимопомощи</a:t>
            </a:r>
          </a:p>
          <a:p>
            <a:pPr algn="just"/>
            <a:r>
              <a:rPr lang="ru-RU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работы по физическому развитию детей в дошкольном учреждении:</a:t>
            </a:r>
            <a:endParaRPr lang="ru-RU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опыта в двигательной деятельности, связанной с выполнением упражнений, направленных на развитие физических качеств (координация, гибкость)</a:t>
            </a:r>
          </a:p>
          <a:p>
            <a:pPr algn="just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опыта в двигательной деятельности, способствующей правильному формированию опорно-двигательной системы организма, развитию равновесия, координации движения</a:t>
            </a:r>
          </a:p>
          <a:p>
            <a:pPr algn="just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опыта в двигательной активности, способствующей развитию крупной и мелкой моторики обеих рук</a:t>
            </a:r>
          </a:p>
          <a:p>
            <a:pPr algn="just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опыта в двигательной деятельности, связанной с правильным, не наносящим ущерб организму выполнением основных движений (ходьба, бег, мягкие прыжки, повороты в стороны)</a:t>
            </a:r>
          </a:p>
          <a:p>
            <a:pPr algn="just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начальных представлений о некоторых видах спорта; овладение подвижными играми с правилами</a:t>
            </a:r>
          </a:p>
          <a:p>
            <a:pPr algn="just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Становление целенаправленности и </a:t>
            </a:r>
            <a:r>
              <a:rPr lang="ru-RU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двигательной сфере</a:t>
            </a:r>
          </a:p>
          <a:p>
            <a:pPr algn="just"/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Становление ценностей здорового образа жизни; овладение его элементарными нормами и правилами </a:t>
            </a:r>
          </a:p>
          <a:p>
            <a:pPr algn="just">
              <a:buNone/>
            </a:pPr>
            <a:r>
              <a:rPr lang="ru-RU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(в питании, двигательном режиме, закаливании, при формировании полезных привычек и др.)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08912" cy="108266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«СОЦИАЛЬНО-КОММУНИКАТИВНОЕ РАЗВИТИЕ»: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844824"/>
            <a:ext cx="8208912" cy="4680520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цель: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позитивная социализация детей дошкольного возраста; приобщение детей к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социокультурным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нормам, традициям семьи, общества и государства; формирование основ безопасности.</a:t>
            </a:r>
          </a:p>
          <a:p>
            <a:pPr algn="just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социально-коммуникативного развития по ФГОС ДО: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Усвоение норм и ценностей, принятых в обществе, включая моральные и нравственные ценности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общения и взаимодействия ребёнка со взрослыми и сверстниками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Становление самостоятельности, целенаправленности и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саморегуляции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собственных действий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социального и эмоционального интеллекта, эмоциональной отзывчивости, сопереживания; формирование готовности к совместной деятельности со сверстниками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уважительного отношения и чувства принадлежности к своей семье и к сообществу детей и взрослых в организации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позитивных установок к различным видам труда и творчества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безопасного поведения в быту, в социуме, природе</a:t>
            </a:r>
          </a:p>
          <a:p>
            <a:pPr algn="just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работы по социально-коммуникативному развитию детей в дошкольном учреждении: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Социализация, развитие общения, нравственное воспитание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в семье и сообществе, патриотическое воспитание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Самообслуживание, самостоятельность, трудовое воспитание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безопасности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67349"/>
            <a:ext cx="7960960" cy="99412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«РЕЧЕВОЕ РАЗВИТИЕ»: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115328" cy="5188092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цель: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свободного общения с взрослыми и детьми, овладение конструктивными способами и средствами взаимодействия с окружающими.</a:t>
            </a:r>
          </a:p>
          <a:p>
            <a:pPr algn="just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речевого развития по ФГОС ДО: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Владение речью как средством общения и культуры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Обогащение активного словаря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связной, грамматически правильной диалогической и монологической речи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речевого творчества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звуковой и интонационной культуры речи, фонематического слуха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Знакомство с книжной культурой, детской литературой, понимание на слух текстов различных жанров детской литературы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звуковой аналитико-синтетической активности как предпосылки обучения грамоте</a:t>
            </a:r>
          </a:p>
          <a:p>
            <a:pPr algn="just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работы по развитию речи детей в дошкольном учреждении: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словаря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(освоение значений слов и их уместное употребление в соответствии с контекстом высказывания, ситуацией, в которой происходит общение)</a:t>
            </a:r>
          </a:p>
          <a:p>
            <a:pPr algn="just"/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звуковой культуры речи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(развитие восприятия звуков родной речи и произношения)</a:t>
            </a:r>
          </a:p>
          <a:p>
            <a:pPr algn="just"/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 интереса и любви к чтению, развитие литературной речи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связной речи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(диалогическая (разговорная) речь, монологическая речь (рассказывание))</a:t>
            </a:r>
          </a:p>
          <a:p>
            <a:pPr algn="just"/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Практическое овладение воспитанниками нормами речи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(способствование развитию речи как средства общения)</a:t>
            </a:r>
          </a:p>
          <a:p>
            <a:pPr algn="just"/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грамматического строя речи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(морфология (изменение слов по родам, числам, </a:t>
            </a:r>
          </a:p>
          <a:p>
            <a:pPr algn="just">
              <a:buNone/>
            </a:pP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падежам), синтаксис (освоение различных типов словосочетаний и предложений), словообразование)</a:t>
            </a:r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024744" cy="81716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«ПОЗНАВАТЕЛЬНОЕ РАЗВИТИЕ»: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58198" cy="4973778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цель: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с окружающим социальным миром, с природой и природными явлениями; формирование целостной картины мира; формирование элементарных математических представлений; развитие познавательно-исследовательской деятельности.</a:t>
            </a:r>
          </a:p>
          <a:p>
            <a:pPr algn="just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познавательного развития по ФГОС ДО: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интересов детей, любознательности и познавательной мотивации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познавательных действий, становление сознания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воображения и творческой активности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первичных представлений о себе, других людях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первичных представлений об объектах окружающего мира, о свойствах и отношениях объектов окружающего мира (форме, цвете, размере, материале, звучании, ритме, темпе, количестве, числе, части и целом, пространстве и времени, движении и покое, причинах и следствиях и др.)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первичных представлений о малой Родине и Отечестве, представлений о </a:t>
            </a:r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социокультурных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ценностях нашего народа, об отечественных традициях и праздниках, о планете Земля как общем доме людей, о многообразии стран и народов мира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первичных представлений об особенностях природы</a:t>
            </a:r>
          </a:p>
          <a:p>
            <a:pPr algn="just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работы по познавательному развитию детей в дошкольном учреждении: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познавательно-исследовательской деятельности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к </a:t>
            </a:r>
            <a:r>
              <a:rPr lang="ru-RU" sz="1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социокультурным</a:t>
            </a:r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ценностям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элементарных математических представлений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Ознакомление с миром природы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29718" cy="1143000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</a:t>
            </a:r>
            <a:b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«ХУДОЖЕСТВЕННО-ЭСТЕТИЧЕСКОЕ РАЗВИТИЕ»: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115328" cy="4873752"/>
          </a:xfrm>
        </p:spPr>
        <p:txBody>
          <a:bodyPr>
            <a:noAutofit/>
          </a:bodyPr>
          <a:lstStyle/>
          <a:p>
            <a:pPr algn="just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цель: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интереса к эстетической стороне окружающей действительности; развитие эстетических чувств детей; развитие детского художественного творчества, интереса к самостоятельной творческой деятельности.</a:t>
            </a:r>
          </a:p>
          <a:p>
            <a:pPr algn="just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художественно-эстетического развития по ФГОС ДО: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предпосылок ценностно-смыслового восприятия и понимания произведений искусства, мира природы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Становление эстетического отношения к окружающему миру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элементарных представлений о видах искусства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Восприятие музыки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Восприятие художественной литературы, фольклора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Стимулирование сопереживания персонажам художественных произведений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самостоятельной творческой деятельности (изобразительной, конструктивно-модельной, музыкальной и др.)</a:t>
            </a:r>
          </a:p>
          <a:p>
            <a:pPr algn="just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работы по художественно-эстетическому развитию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в дошкольном учреждении: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Приобщение к искусству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Изобразительная деятельность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Конструктивно-модельная  деятельность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Музыкальная  деятельность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2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428604"/>
            <a:ext cx="7139014" cy="1143008"/>
          </a:xfrm>
        </p:spPr>
        <p:txBody>
          <a:bodyPr>
            <a:normAutofit/>
          </a:bodyPr>
          <a:lstStyle/>
          <a:p>
            <a:pPr algn="ctr"/>
            <a:r>
              <a:rPr lang="ru-RU" alt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взаимодействия с семьями воспитанников:</a:t>
            </a:r>
            <a:endParaRPr lang="en-US" altLang="ru-RU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blackGray">
          <a:xfrm rot="16200000" flipH="1" flipV="1">
            <a:off x="3700251" y="1507848"/>
            <a:ext cx="657763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0" name="AutoShape 28"/>
          <p:cNvSpPr>
            <a:spLocks noChangeArrowheads="1"/>
          </p:cNvSpPr>
          <p:nvPr/>
        </p:nvSpPr>
        <p:spPr bwMode="gray">
          <a:xfrm>
            <a:off x="470370" y="2060849"/>
            <a:ext cx="7887844" cy="1338828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gray">
          <a:xfrm>
            <a:off x="648965" y="2060848"/>
            <a:ext cx="7572428" cy="1338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ВЗАИМОПОЗНАНИЕ И ВЗАИМОИНФОРМИРОВАНИЕ </a:t>
            </a:r>
          </a:p>
          <a:p>
            <a:pPr algn="ctr">
              <a:lnSpc>
                <a:spcPct val="90000"/>
              </a:lnSpc>
            </a:pPr>
            <a:r>
              <a:rPr lang="ru-RU" altLang="ru-RU" sz="1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беседы, консультации, буклеты, памятки, папки-передвижки, анкетирование, посещение семей на дому, сбор сведений о семье, проведение Дней открытых дверей, информирование через сайт ДОУ)</a:t>
            </a:r>
            <a:endParaRPr lang="en-US" alt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26" name="AutoShape 34"/>
          <p:cNvSpPr>
            <a:spLocks noChangeArrowheads="1"/>
          </p:cNvSpPr>
          <p:nvPr/>
        </p:nvSpPr>
        <p:spPr bwMode="blackGray">
          <a:xfrm rot="16200000" flipV="1">
            <a:off x="4434747" y="1446850"/>
            <a:ext cx="636883" cy="755650"/>
          </a:xfrm>
          <a:prstGeom prst="rightArrow">
            <a:avLst>
              <a:gd name="adj1" fmla="val 46509"/>
              <a:gd name="adj2" fmla="val 42098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AutoShape 28"/>
          <p:cNvSpPr>
            <a:spLocks noChangeArrowheads="1"/>
          </p:cNvSpPr>
          <p:nvPr/>
        </p:nvSpPr>
        <p:spPr bwMode="gray">
          <a:xfrm>
            <a:off x="470370" y="3575336"/>
            <a:ext cx="7929618" cy="1221816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AutoShape 28"/>
          <p:cNvSpPr>
            <a:spLocks noChangeArrowheads="1"/>
          </p:cNvSpPr>
          <p:nvPr/>
        </p:nvSpPr>
        <p:spPr bwMode="gray">
          <a:xfrm>
            <a:off x="470370" y="4941168"/>
            <a:ext cx="7929618" cy="1341932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Rectangle 31"/>
          <p:cNvSpPr>
            <a:spLocks noChangeArrowheads="1"/>
          </p:cNvSpPr>
          <p:nvPr/>
        </p:nvSpPr>
        <p:spPr bwMode="gray">
          <a:xfrm>
            <a:off x="1223443" y="3573016"/>
            <a:ext cx="6634339" cy="11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НЕПРЕРЫВНОЕ ОБРАЗОВАНИЕ ВОСПИТЫВАЮЩИХ ВЗРОСЛЫХ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(родительские собрания, семинары-практикумы, тренинги, 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мастер-классы, круглые столы)</a:t>
            </a:r>
            <a:endParaRPr lang="en-US" alt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gray">
          <a:xfrm>
            <a:off x="954222" y="4941168"/>
            <a:ext cx="7143800" cy="11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СОВМЕСТНАЯ ДЕЯТЕЛЬНОСТЬ </a:t>
            </a:r>
          </a:p>
          <a:p>
            <a:pPr algn="ctr">
              <a:lnSpc>
                <a:spcPct val="90000"/>
              </a:lnSpc>
            </a:pPr>
            <a:r>
              <a:rPr lang="ru-RU" alt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ПЕДАГОГОВ, РОДИТЕЛЕЙ, ДЕТЕЙ</a:t>
            </a:r>
          </a:p>
          <a:p>
            <a:pPr algn="ctr">
              <a:lnSpc>
                <a:spcPct val="90000"/>
              </a:lnSpc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(участие в проектной деятельности, праздники, фестивали, совместные экскурсии, выставки, совместное участие в конкурсах)</a:t>
            </a:r>
            <a:endParaRPr lang="en-US" altLang="ru-RU" sz="1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7944" y="1412776"/>
            <a:ext cx="4643470" cy="4608512"/>
          </a:xfrm>
        </p:spPr>
        <p:txBody>
          <a:bodyPr>
            <a:noAutofit/>
          </a:bodyPr>
          <a:lstStyle/>
          <a:p>
            <a:pPr algn="r"/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</a:rPr>
              <a:t>Полное название: </a:t>
            </a:r>
            <a:r>
              <a:rPr lang="ru-RU" sz="2300" b="1" dirty="0" smtClean="0">
                <a:solidFill>
                  <a:schemeClr val="accent1">
                    <a:lumMod val="75000"/>
                  </a:schemeClr>
                </a:solidFill>
              </a:rPr>
              <a:t>Основная образовательная программа  муниципального бюджетного дошкольного образовательного учреждения Детский сад «Колосок» №7. </a:t>
            </a:r>
            <a:br>
              <a:rPr lang="ru-RU" sz="23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</a:rPr>
              <a:t>Сокращённое название: </a:t>
            </a:r>
            <a:br>
              <a:rPr lang="ru-RU" sz="23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300" b="1" dirty="0" smtClean="0">
                <a:solidFill>
                  <a:schemeClr val="accent1">
                    <a:lumMod val="75000"/>
                  </a:schemeClr>
                </a:solidFill>
              </a:rPr>
              <a:t>ООП ДОО </a:t>
            </a:r>
            <a:br>
              <a:rPr lang="ru-RU" sz="23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</a:rPr>
              <a:t>Срок реализации: </a:t>
            </a:r>
            <a:br>
              <a:rPr lang="ru-RU" sz="23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300" b="1" dirty="0" smtClean="0">
                <a:solidFill>
                  <a:schemeClr val="accent1">
                    <a:lumMod val="75000"/>
                  </a:schemeClr>
                </a:solidFill>
              </a:rPr>
              <a:t>2016-2021гг.</a:t>
            </a:r>
            <a:br>
              <a:rPr lang="ru-RU" sz="2300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2300" b="1" dirty="0" smtClean="0">
                <a:solidFill>
                  <a:schemeClr val="accent1">
                    <a:lumMod val="75000"/>
                  </a:schemeClr>
                </a:solidFill>
              </a:rPr>
              <a:t>Ориентирована на детей в возрасте от 1.5 до 7 лет.</a:t>
            </a:r>
            <a:br>
              <a:rPr lang="ru-RU" sz="2300" b="1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ru-RU" sz="23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12813"/>
          <a:stretch>
            <a:fillRect/>
          </a:stretch>
        </p:blipFill>
        <p:spPr bwMode="auto">
          <a:xfrm>
            <a:off x="323528" y="1412776"/>
            <a:ext cx="3464737" cy="4159364"/>
          </a:xfrm>
          <a:prstGeom prst="rect">
            <a:avLst/>
          </a:prstGeom>
          <a:ln w="28575">
            <a:solidFill>
              <a:srgbClr val="FFC000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80467" y="548680"/>
            <a:ext cx="7024744" cy="114300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вариативной части программы: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592311" y="2204864"/>
            <a:ext cx="4000528" cy="1714512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1.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585" name="Rectangle 9"/>
          <p:cNvSpPr>
            <a:spLocks noChangeArrowheads="1"/>
          </p:cNvSpPr>
          <p:nvPr/>
        </p:nvSpPr>
        <p:spPr bwMode="auto">
          <a:xfrm>
            <a:off x="4908243" y="2204863"/>
            <a:ext cx="3571900" cy="1714513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/>
              <a:t> </a:t>
            </a:r>
            <a:r>
              <a:rPr lang="ru-RU" sz="2400" b="1" dirty="0" smtClean="0">
                <a:solidFill>
                  <a:schemeClr val="bg1"/>
                </a:solidFill>
              </a:rPr>
              <a:t>2. ОСВОЕНИЕ НОВЫХ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ОБРАЗОВАТЕЛЬНЫХ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ТЕХНОЛОГИЙ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4587" name="Rectangle 11"/>
          <p:cNvSpPr>
            <a:spLocks noChangeArrowheads="1"/>
          </p:cNvSpPr>
          <p:nvPr/>
        </p:nvSpPr>
        <p:spPr bwMode="auto">
          <a:xfrm>
            <a:off x="2413980" y="4293096"/>
            <a:ext cx="4357718" cy="1714512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3. ДОПОЛНИТЕЛЬНОЕ </a:t>
            </a:r>
          </a:p>
          <a:p>
            <a:pPr algn="ctr"/>
            <a:r>
              <a:rPr lang="ru-RU" sz="2400" b="1" dirty="0" smtClean="0">
                <a:solidFill>
                  <a:schemeClr val="bg1"/>
                </a:solidFill>
              </a:rPr>
              <a:t>ОБРАЗОВАНИЕ В КРУЖКАХ</a:t>
            </a:r>
            <a:endParaRPr lang="ru-RU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7024744" cy="1143000"/>
          </a:xfrm>
        </p:spPr>
        <p:txBody>
          <a:bodyPr/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</a:t>
            </a:r>
            <a:b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организационного раздела: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772816"/>
            <a:ext cx="8219256" cy="4752528"/>
          </a:xfrm>
        </p:spPr>
        <p:txBody>
          <a:bodyPr>
            <a:normAutofit/>
          </a:bodyPr>
          <a:lstStyle/>
          <a:p>
            <a:pPr algn="just"/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раздел включает в себя:</a:t>
            </a:r>
          </a:p>
          <a:p>
            <a:pPr algn="just"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материально-техническое обеспечение;</a:t>
            </a:r>
          </a:p>
          <a:p>
            <a:pPr algn="just"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обеспеченность методическими материалами и средствами обучения и воспитания;</a:t>
            </a:r>
          </a:p>
          <a:p>
            <a:pPr algn="just"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режима пребывания детей в ДОО;</a:t>
            </a:r>
          </a:p>
          <a:p>
            <a:pPr algn="just"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традиционных событий, праздников, мероприятий;</a:t>
            </a:r>
          </a:p>
          <a:p>
            <a:pPr algn="just"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план и комплексно-тематическое планирование образовательной деятельности;</a:t>
            </a:r>
          </a:p>
          <a:p>
            <a:pPr algn="just">
              <a:buFontTx/>
              <a:buChar char="-"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организации развивающей предметно-пространственной среды.</a:t>
            </a:r>
          </a:p>
          <a:p>
            <a:pPr>
              <a:buFontTx/>
              <a:buChar char="-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86700" cy="114300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Контактная информация: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2908920"/>
          </a:xfrm>
        </p:spPr>
        <p:txBody>
          <a:bodyPr>
            <a:normAutofit/>
          </a:bodyPr>
          <a:lstStyle/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Юридический и почтовый адрес основного здания: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6858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652353, РФ, Кемеровская область,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Топкинский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район,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пос.Рассвет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6858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ул.В.Волошиной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дом 4. 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Телефоны: 8 (384)54-93-555.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None/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E-mail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kolosok.rassvet@yandex.ru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Информационный сайт ДОУ: </a:t>
            </a: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</a:t>
            </a:r>
            <a:r>
              <a:rPr lang="en-US" sz="20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kolosok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-</a:t>
            </a:r>
            <a:r>
              <a:rPr lang="en-US" sz="20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rassvet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.</a:t>
            </a:r>
            <a:r>
              <a:rPr lang="en-US" sz="20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uo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-</a:t>
            </a:r>
            <a:r>
              <a:rPr lang="en-US" sz="20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topki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.</a:t>
            </a:r>
            <a:r>
              <a:rPr lang="en-US" sz="2000" u="sng" dirty="0" err="1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ru</a:t>
            </a:r>
            <a:r>
              <a:rPr lang="ru-RU" sz="2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Структурных подразделений – не имеет.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060848"/>
            <a:ext cx="8229600" cy="192654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b="1" dirty="0" smtClean="0">
                <a:solidFill>
                  <a:schemeClr val="tx2"/>
                </a:solidFill>
                <a:latin typeface="Georgia" pitchFamily="18" charset="0"/>
              </a:rPr>
              <a:t>Спасибо за внимание!</a:t>
            </a:r>
            <a:br>
              <a:rPr lang="ru-RU" sz="4800" b="1" dirty="0" smtClean="0">
                <a:solidFill>
                  <a:schemeClr val="tx2"/>
                </a:solidFill>
                <a:latin typeface="Georgia" pitchFamily="18" charset="0"/>
              </a:rPr>
            </a:br>
            <a:r>
              <a:rPr lang="ru-RU" sz="4800" b="1" dirty="0" smtClean="0">
                <a:solidFill>
                  <a:schemeClr val="tx2"/>
                </a:solidFill>
              </a:rPr>
              <a:t/>
            </a:r>
            <a:br>
              <a:rPr lang="ru-RU" sz="4800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chemeClr val="tx2"/>
              </a:solidFill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23</a:t>
            </a:fld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8304"/>
          <a:stretch/>
        </p:blipFill>
        <p:spPr bwMode="auto">
          <a:xfrm>
            <a:off x="2843808" y="2120156"/>
            <a:ext cx="3960440" cy="2723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5500726" cy="6715148"/>
          </a:xfrm>
        </p:spPr>
        <p:txBody>
          <a:bodyPr>
            <a:noAutofit/>
          </a:bodyPr>
          <a:lstStyle/>
          <a:p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b="1" dirty="0">
              <a:solidFill>
                <a:schemeClr val="tx2"/>
              </a:solidFill>
              <a:latin typeface="Georgia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14282" y="928670"/>
            <a:ext cx="5357850" cy="56435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разработана на основе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(ФГОС ДО) (Приказ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МОиН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РФ № 1155 от </a:t>
            </a:r>
          </a:p>
          <a:p>
            <a:pPr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17 октября 2013г) и с учётом примерной общеобразовательной программы дошкольного образования «От рождения до школы» под редакцией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Н.Е.Вераксы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Т.С.Комаровой, М.А.Васильевой.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3</a:t>
            </a:fld>
            <a:endParaRPr lang="ru-RU"/>
          </a:p>
        </p:txBody>
      </p:sp>
      <p:pic>
        <p:nvPicPr>
          <p:cNvPr id="1026" name="Picture 2" descr="C:\Documents and Settings\Администратор\Рабочий стол\IMG_846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928670"/>
            <a:ext cx="3143272" cy="4644603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2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Цель образовательной</a:t>
            </a:r>
            <a:r>
              <a:rPr lang="ru-RU" sz="3200" b="1" dirty="0" smtClean="0">
                <a:solidFill>
                  <a:schemeClr val="tx2"/>
                </a:solidFill>
                <a:latin typeface="Georgia" pitchFamily="18" charset="0"/>
                <a:ea typeface="Bodoni MT"/>
              </a:rPr>
              <a:t> программы:</a:t>
            </a:r>
            <a:endParaRPr lang="ru-RU" sz="3200" b="1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3929058" y="1665076"/>
            <a:ext cx="450059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just" fontAlgn="base">
              <a:spcBef>
                <a:spcPct val="0"/>
              </a:spcBef>
              <a:spcAft>
                <a:spcPct val="0"/>
              </a:spcAft>
              <a:tabLst>
                <a:tab pos="527050" algn="l"/>
                <a:tab pos="809625" algn="l"/>
              </a:tabLst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благоприятных условий для полноценного проживания ребенком дошкольного детства, формирование основ базовой культуры личности, всестороннее развитие психических и физических качеств в соответствии с возрастными и индивидуальными особенностями, подготовка к жизни в современном обществе, формирование предпосылок к учебной деятельности, обеспечение безопасности жизнедеятельности дошкольника.</a:t>
            </a:r>
          </a:p>
          <a:p>
            <a:pPr marL="0" marR="0" lvl="0" indent="45085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27050" algn="l"/>
                <a:tab pos="809625" algn="l"/>
              </a:tabLst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251520" y="2708920"/>
            <a:ext cx="3538922" cy="21393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программы: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14346" y="1214422"/>
            <a:ext cx="8501122" cy="5373818"/>
          </a:xfrm>
        </p:spPr>
        <p:txBody>
          <a:bodyPr>
            <a:normAutofit fontScale="92500"/>
          </a:bodyPr>
          <a:lstStyle/>
          <a:p>
            <a:pPr lvl="3" algn="just"/>
            <a:r>
              <a:rPr lang="x-none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Забота о здоровье, эмоциональном благополучии и своевременном всестороннем развитии каждого ребенка;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 algn="just"/>
            <a:r>
              <a:rPr lang="x-none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в группах атмосферы гуманного и доброжелательного отношения ко всем воспитанникам, что позволит растить их общительными, добрыми, любознательными, инициативными, стремящимися к самостоятельности и творчеству;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 algn="just"/>
            <a:r>
              <a:rPr lang="x-none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Максимальное использование разнообразных видов детской деятельности; их интеграция в целях повышения эффективности образовательного процесса;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 algn="just"/>
            <a:r>
              <a:rPr lang="x-none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Творческая организация (креативность) процесса воспитания и обучения;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 algn="just"/>
            <a:r>
              <a:rPr lang="x-none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Вариативность использования образовательного материала, позволяющая развивать творчество в соответствии с интересами и наклонностями каждого ребенка;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 algn="just"/>
            <a:r>
              <a:rPr lang="x-none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Уважительное отношение к результатам детского творчества;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 algn="just"/>
            <a:r>
              <a:rPr lang="x-none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Единство подходов к воспитанию детей в условиях ДОУ и семьи;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 algn="just"/>
            <a:r>
              <a:rPr lang="x-none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в работе детского сада и начальной школы преемственности, исключающей умственные и физические перегрузки в содержании образования  детей дошкольного возраста, обеспечивающей отсутствие давления предметного обучения.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06695" y="230872"/>
            <a:ext cx="7643866" cy="123351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требованиями ФГОС ДО программа состоит из двух частей:</a:t>
            </a:r>
            <a:endParaRPr lang="ru-RU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14348" y="1714488"/>
            <a:ext cx="7643866" cy="121045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Обязательная часть ( объем не менее 60% от её общего объёма)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55105" y="3186013"/>
            <a:ext cx="4014790" cy="254817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Вариативная часть (часть, формируемая участниками образовательных отношений) – не более 40%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трелка вниз 7"/>
          <p:cNvSpPr/>
          <p:nvPr/>
        </p:nvSpPr>
        <p:spPr>
          <a:xfrm>
            <a:off x="4572000" y="1447800"/>
            <a:ext cx="3048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4564792" y="2895600"/>
            <a:ext cx="3810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785786" y="428604"/>
            <a:ext cx="7139014" cy="1143008"/>
          </a:xfrm>
        </p:spPr>
        <p:txBody>
          <a:bodyPr>
            <a:normAutofit/>
          </a:bodyPr>
          <a:lstStyle/>
          <a:p>
            <a:pPr algn="ctr"/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ДОО </a:t>
            </a:r>
            <a:b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три основных раздела:</a:t>
            </a:r>
            <a:endParaRPr lang="en-US" alt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08" name="AutoShape 16"/>
          <p:cNvSpPr>
            <a:spLocks noChangeArrowheads="1"/>
          </p:cNvSpPr>
          <p:nvPr/>
        </p:nvSpPr>
        <p:spPr bwMode="blackGray">
          <a:xfrm rot="16200000" flipH="1" flipV="1">
            <a:off x="3539630" y="1668469"/>
            <a:ext cx="979006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0" name="AutoShape 28"/>
          <p:cNvSpPr>
            <a:spLocks noChangeArrowheads="1"/>
          </p:cNvSpPr>
          <p:nvPr/>
        </p:nvSpPr>
        <p:spPr bwMode="gray">
          <a:xfrm>
            <a:off x="875464" y="2500306"/>
            <a:ext cx="7272808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223" name="Rectangle 31"/>
          <p:cNvSpPr>
            <a:spLocks noChangeArrowheads="1"/>
          </p:cNvSpPr>
          <p:nvPr/>
        </p:nvSpPr>
        <p:spPr bwMode="gray">
          <a:xfrm>
            <a:off x="1500166" y="2708920"/>
            <a:ext cx="6384202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</a:t>
            </a:r>
            <a:endParaRPr lang="en-US" alt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26" name="AutoShape 34"/>
          <p:cNvSpPr>
            <a:spLocks noChangeArrowheads="1"/>
          </p:cNvSpPr>
          <p:nvPr/>
        </p:nvSpPr>
        <p:spPr bwMode="blackGray">
          <a:xfrm rot="16200000" flipV="1">
            <a:off x="4213129" y="1668468"/>
            <a:ext cx="1080120" cy="755650"/>
          </a:xfrm>
          <a:prstGeom prst="rightArrow">
            <a:avLst>
              <a:gd name="adj1" fmla="val 46509"/>
              <a:gd name="adj2" fmla="val 42098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0" name="AutoShape 28"/>
          <p:cNvSpPr>
            <a:spLocks noChangeArrowheads="1"/>
          </p:cNvSpPr>
          <p:nvPr/>
        </p:nvSpPr>
        <p:spPr bwMode="gray">
          <a:xfrm>
            <a:off x="785786" y="3929066"/>
            <a:ext cx="7272808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1" name="AutoShape 28"/>
          <p:cNvSpPr>
            <a:spLocks noChangeArrowheads="1"/>
          </p:cNvSpPr>
          <p:nvPr/>
        </p:nvSpPr>
        <p:spPr bwMode="gray">
          <a:xfrm>
            <a:off x="785786" y="5290115"/>
            <a:ext cx="7337675" cy="912771"/>
          </a:xfrm>
          <a:prstGeom prst="roundRect">
            <a:avLst>
              <a:gd name="adj" fmla="val 50000"/>
            </a:avLst>
          </a:prstGeom>
          <a:solidFill>
            <a:schemeClr val="accent2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57150" algn="ctr">
                <a:solidFill>
                  <a:srgbClr val="C68AD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2" name="Rectangle 31"/>
          <p:cNvSpPr>
            <a:spLocks noChangeArrowheads="1"/>
          </p:cNvSpPr>
          <p:nvPr/>
        </p:nvSpPr>
        <p:spPr bwMode="gray">
          <a:xfrm>
            <a:off x="1575673" y="4159150"/>
            <a:ext cx="6273080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</a:t>
            </a:r>
            <a:endParaRPr lang="en-US" alt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31"/>
          <p:cNvSpPr>
            <a:spLocks noChangeArrowheads="1"/>
          </p:cNvSpPr>
          <p:nvPr/>
        </p:nvSpPr>
        <p:spPr bwMode="gray">
          <a:xfrm>
            <a:off x="1651873" y="5451036"/>
            <a:ext cx="6120680" cy="590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gradFill rotWithShape="1">
                  <a:gsLst>
                    <a:gs pos="0">
                      <a:schemeClr val="accent1"/>
                    </a:gs>
                    <a:gs pos="50000">
                      <a:schemeClr val="bg1"/>
                    </a:gs>
                    <a:gs pos="100000">
                      <a:schemeClr val="accent1"/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ru-RU" alt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</a:t>
            </a:r>
            <a:endParaRPr lang="en-US" alt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980728"/>
            <a:ext cx="74676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Содержание целевого раздела: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844824"/>
            <a:ext cx="7500990" cy="4375958"/>
          </a:xfrm>
        </p:spPr>
        <p:txBody>
          <a:bodyPr/>
          <a:lstStyle/>
          <a:p>
            <a:pPr algn="just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в себя: пояснительную записку, цели и задачи программы, принципы и подходы к её формированию, характеристики особенностей развития детей, а также планируемые результаты освоения программы. Результаты освоения образовательной программы представлены в виде целевых ориентиров дошкольного образования, которые представляют собой социально-нормативные возрастные характеристики возможных достижений ребёнка на этапе завершения уровня дошкольного образования.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95536" y="706118"/>
            <a:ext cx="7972452" cy="7920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ориентиры образования в младенческом и раннем возрасте: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67544" y="1196752"/>
            <a:ext cx="8247860" cy="532859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интересуется окружающими предметами и активно действует с ними; эмоционально вовлечен в действия с игрушками и другими 18 предметами, стремится проявлять настойчивость в достижении результата своих действий.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 специфические, культурно фиксированные предметные действия, знает назначение бытовых предметов (ложки, расчески, карандаша и пр.) и умеет пользоваться ими. Владеет простейшими навыками самообслуживания; стремится проявлять самостоятельность в бытовом и игровом поведении; проявляет навыки опрятности.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Проявляет отрицательное отношение к грубости, жадности.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Соблюдает правила элементарной вежливости (самостоятельно или по напоминанию говорит «спасибо», «здравствуйте», «до свидания», «спокойной ночи» (в семье, в группе)); имеет первичные представления об элементарных правилах поведения в детском саду, дома, на улице и старается соблюдать их.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Владеет активной речью, включенной в общение; может обращаться с вопросами и просьбами, понимает речь взрослых; знает названия окружающих предметов и игрушек. Речь становится полноценным средством общения с другими детьми.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Стремится к общению со взрослыми и активно подражает им в движениях и действиях; появляются игры, в которых ребенок воспроизводит действия взрослого. Эмоционально откликается на игру, предложенную взрослым, принимает игровую задачу.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 интерес к сверстникам; наблюдает за их действиями и подражает им. Умеет играть рядом со сверстниками, не мешая им. Проявляет интерес к совместным играм небольшими группами.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 интерес к окружающему миру природы, с интересом участвует в сезонных наблюдениях.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 интерес к стихам, песням и сказкам, рассматриванию картинок, стремится двигаться под музыку; эмоционально откликается на различные произведения культуры и искусства.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пониманием следит за действиями героев кукольного театра; проявляет желание участвовать в театрализованных и сюжетно-ролевых играх.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Проявляет интерес к продуктивной деятельности (рисование, лепка, конструирование, аппликация). </a:t>
            </a:r>
          </a:p>
          <a:p>
            <a:pPr algn="just">
              <a:spcBef>
                <a:spcPts val="0"/>
              </a:spcBef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 ребенка развита крупная моторика, он стремится осваивать раз- личные виды движений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(бег, лазанье, перешагивание и пр.). С интересом участвует в подвижных играх с простым </a:t>
            </a:r>
          </a:p>
          <a:p>
            <a:pPr algn="just">
              <a:spcBef>
                <a:spcPts val="0"/>
              </a:spcBef>
              <a:buNone/>
            </a:pPr>
            <a:r>
              <a:rPr lang="ru-RU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содержанием, несложными движениями. </a:t>
            </a:r>
          </a:p>
          <a:p>
            <a:pPr algn="just">
              <a:spcBef>
                <a:spcPts val="0"/>
              </a:spcBef>
            </a:pPr>
            <a:endParaRPr lang="ru-RU" sz="12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B84AB-6190-4DA5-96C5-22410CB6E1C6}" type="slidenum">
              <a:rPr lang="ru-RU" smtClean="0"/>
              <a:pPr/>
              <a:t>9</a:t>
            </a:fld>
            <a:endParaRPr lang="ru-RU" dirty="0"/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941</TotalTime>
  <Words>2434</Words>
  <Application>Microsoft Office PowerPoint</Application>
  <PresentationFormat>Экран (4:3)</PresentationFormat>
  <Paragraphs>221</Paragraphs>
  <Slides>23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Остин</vt:lpstr>
      <vt:lpstr>   Краткая презентация основной образовательной программы дошкольного образования  Рассвет 2019 </vt:lpstr>
      <vt:lpstr>Полное название: Основная образовательная программа  муниципального бюджетного дошкольного образовательного учреждения Детский сад «Колосок» №7.  Сокращённое название:  ООП ДОО  Срок реализации:  2016-2021гг. Ориентирована на детей в возрасте от 1.5 до 7 лет. </vt:lpstr>
      <vt:lpstr> </vt:lpstr>
      <vt:lpstr>Цель образовательной программы:</vt:lpstr>
      <vt:lpstr>Задачи программы:</vt:lpstr>
      <vt:lpstr>  </vt:lpstr>
      <vt:lpstr>Образовательная программа ДОО  включает три основных раздела:</vt:lpstr>
      <vt:lpstr>Содержание целевого раздела:</vt:lpstr>
      <vt:lpstr>Целевые ориентиры образования в младенческом и раннем возрасте: </vt:lpstr>
      <vt:lpstr>Целевые ориентиры  на этапе завершения дошкольного образования: </vt:lpstr>
      <vt:lpstr>Слайд 11</vt:lpstr>
      <vt:lpstr>Содержательный раздел:</vt:lpstr>
      <vt:lpstr>Образовательные области, обеспечивающие разностороннее развитие детей по ФГОС ДО:</vt:lpstr>
      <vt:lpstr>ОБРАЗОВАТЕЛЬНАЯ ОБЛАСТЬ «ФИЗИЧЕСКОЕ РАЗВИТИЕ»:  </vt:lpstr>
      <vt:lpstr>ОБРАЗОВАТЕЛЬНАЯ ОБЛАСТЬ  «СОЦИАЛЬНО-КОММУНИКАТИВНОЕ РАЗВИТИЕ»:</vt:lpstr>
      <vt:lpstr>ОБРАЗОВАТЕЛЬНАЯ ОБЛАСТЬ «РЕЧЕВОЕ РАЗВИТИЕ»: </vt:lpstr>
      <vt:lpstr>ОБРАЗОВАТЕЛЬНАЯ ОБЛАСТЬ «ПОЗНАВАТЕЛЬНОЕ РАЗВИТИЕ»:</vt:lpstr>
      <vt:lpstr>ОБРАЗОВАТЕЛЬНАЯ ОБЛАСТЬ  «ХУДОЖЕСТВЕННО-ЭСТЕТИЧЕСКОЕ РАЗВИТИЕ»:</vt:lpstr>
      <vt:lpstr>Направления взаимодействия с семьями воспитанников:</vt:lpstr>
      <vt:lpstr>Направления вариативной части программы:</vt:lpstr>
      <vt:lpstr>Содержание  организационного раздела:</vt:lpstr>
      <vt:lpstr>Контактная информация:</vt:lpstr>
      <vt:lpstr>Спасибо за внимание!    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Краткая презентация основной образовательной программы дошкольного образования  Рассвет 2016 </dc:title>
  <dc:creator/>
  <cp:lastModifiedBy>User432</cp:lastModifiedBy>
  <cp:revision>145</cp:revision>
  <dcterms:created xsi:type="dcterms:W3CDTF">2013-12-24T12:41:12Z</dcterms:created>
  <dcterms:modified xsi:type="dcterms:W3CDTF">2020-01-21T06:38:29Z</dcterms:modified>
</cp:coreProperties>
</file>